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1" r:id="rId2"/>
    <p:sldId id="27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FF3F3F"/>
    <a:srgbClr val="F2F7FC"/>
    <a:srgbClr val="ECF3FA"/>
    <a:srgbClr val="E6E6E6"/>
    <a:srgbClr val="FF5B5B"/>
    <a:srgbClr val="FFB9B9"/>
    <a:srgbClr val="FF7D7D"/>
    <a:srgbClr val="FFD5D5"/>
    <a:srgbClr val="C7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1" autoAdjust="0"/>
    <p:restoredTop sz="96353" autoAdjust="0"/>
  </p:normalViewPr>
  <p:slideViewPr>
    <p:cSldViewPr snapToGrid="0">
      <p:cViewPr varScale="1">
        <p:scale>
          <a:sx n="108" d="100"/>
          <a:sy n="108" d="100"/>
        </p:scale>
        <p:origin x="21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5E7280-AC09-494D-861F-9DBAEFB76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2913D81-BD1A-4A5B-8FAE-3271697C4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AD04A2-D16A-4C74-BC0D-C0C314FD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82AB89-2727-459C-AC75-62CAF40E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70EFE0-B484-40E3-9C3C-9051F7F6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21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A92EB-66F9-4AB5-B265-31C8CFE4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E6BDCD-3B80-4243-85C7-E9E14F2B5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3285D8-772D-4230-92C3-4A1CAD75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B22316-2586-491F-BFE8-62E63E19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4AC654-427D-4332-BD99-6BDDBD4C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64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98957CB-284B-40A0-88E6-3AF0B8696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6137C3-2F7A-4742-A951-981040C02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11BCF7-3739-4F4B-8A6B-F00DBB8E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67AC11-B687-42E8-BFFD-64CB7CC3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402EAF-BE45-4B1F-AD14-3CB9449A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73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144AD-33AB-4053-A374-6C3F9B52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5C997C-97AC-4866-A73A-A3C3513F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75E366-5089-44E9-B58D-206CEA2F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8CFE48-7569-438D-8B34-C1F31E39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08902A-2D67-4663-B66A-2720A244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2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BC93C-917B-4E97-AD37-FCBDE197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91FBFE-0A0C-4AD9-B0BA-6AD4B18A7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716B1B-09B1-4A9A-B637-2535598E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ECB5E3-A1DE-4BA3-8BFF-5A43D5EE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123DE1-81AF-41F4-85CC-AE94A6ED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74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117AC9-1014-4ED4-B7C7-8CE348D2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4493D5-82DA-4B69-81CF-674E8D272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528900-0096-4833-99B9-CC439F068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2AE9A7-693F-4A9F-9D8F-357F401F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005EE3-0CF6-44F8-90E3-B47FA407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46EAF3-6834-4C7B-9B8A-299F22F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47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EF0BA6-43F3-4265-AFF2-DD4C50D4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1A6E1F-6B7D-4E8C-BDEB-0B954FFD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0DF2DF-21DE-4617-B41F-EA68F57AA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A5454C-8EAD-40F7-ACE6-54EE5C12F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E89B76-1455-4308-8BCF-9B8D47687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F848A5-EEAC-401E-8A88-C341B185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6635862-BC8A-47E8-8DDC-341205BE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D040B7-4334-4EBA-94D5-2324847B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60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53673B-C0C2-47CE-A82A-4DB70432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8E24CA6-3CA1-4082-BA01-0DB668D7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1DA6C7-57D9-494A-B796-48C7498F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33FDC5-211E-4AB7-B94F-97A34B62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7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A415EDD-036B-4C15-908A-1503FDF9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C817AF-7F6C-4AF3-96EC-9753213D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8E23D4-DAD4-46A5-AC75-AAC7EBCC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00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BE1B74-98B2-430A-97B1-1011D18D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067300-D6A5-438B-A8AC-0837D1F3A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AD7A8E-F690-410B-8460-1329C39BC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E69495-4FB5-4DBB-B1FD-6D9F8874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8CF02E-8C62-4DE3-A4E1-7EA1D2B4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5121EB-8001-47D3-AC7F-A66413A4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1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934A1-E794-4E03-BCC5-CF9A8B6F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49C3E1-B5CC-4501-9038-696A3018D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89B029-72D0-4264-A1E5-C89F4AD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79A629-4D04-4CFB-A94F-76F82954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9ECE8E-BCD2-4D04-A320-61AB9ABA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C58E03-3B53-4922-804A-11C995A3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21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7054051-BEFF-40B4-B59C-810886DC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9F679B-A0F9-414B-92F8-8C75702B6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A556CE-A6E0-4DB5-84FA-2D4CDA341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02F5-3533-469D-ADBA-397D21CC3F77}" type="datetimeFigureOut">
              <a:rPr kumimoji="1" lang="ja-JP" altLang="en-US" smtClean="0"/>
              <a:t>2020/1/19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DFA271-0270-4128-A09E-F10C92F10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FAFE13-6CEC-4BE4-9FFB-3B05A337E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CB77-49F5-4AF6-95D2-5AAFB92992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62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27A7320-8D30-4944-A0E8-363A13A325A4}"/>
              </a:ext>
            </a:extLst>
          </p:cNvPr>
          <p:cNvSpPr/>
          <p:nvPr/>
        </p:nvSpPr>
        <p:spPr>
          <a:xfrm>
            <a:off x="0" y="408089"/>
            <a:ext cx="3882794" cy="711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・静電気の原因</a:t>
            </a:r>
            <a:endParaRPr kumimoji="1" lang="ja-JP" altLang="en-US" sz="4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D1C3E1E-C21D-4395-AF21-43A7CFDDE300}"/>
              </a:ext>
            </a:extLst>
          </p:cNvPr>
          <p:cNvSpPr/>
          <p:nvPr/>
        </p:nvSpPr>
        <p:spPr>
          <a:xfrm>
            <a:off x="4944650" y="408089"/>
            <a:ext cx="5840060" cy="711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i="0" strike="noStrike" kern="1200" cap="none" spc="0" normalizeH="0" baseline="0" noProof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－の</a:t>
            </a:r>
            <a:r>
              <a:rPr kumimoji="1" lang="ja-JP" altLang="en-US" sz="4400" i="0" strike="noStrike" kern="1200" cap="none" spc="0" normalizeH="0" baseline="0" noProof="0" dirty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電気（電子）</a:t>
            </a:r>
            <a:r>
              <a:rPr kumimoji="1" lang="ja-JP" altLang="en-US" sz="4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の移動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9EF7238-9F28-48B7-8406-355C63EF40CB}"/>
              </a:ext>
            </a:extLst>
          </p:cNvPr>
          <p:cNvSpPr/>
          <p:nvPr/>
        </p:nvSpPr>
        <p:spPr>
          <a:xfrm>
            <a:off x="3999550" y="408089"/>
            <a:ext cx="828344" cy="5340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43F981-2C21-4BB4-A353-26BAFF9ED6BD}"/>
              </a:ext>
            </a:extLst>
          </p:cNvPr>
          <p:cNvSpPr/>
          <p:nvPr/>
        </p:nvSpPr>
        <p:spPr>
          <a:xfrm>
            <a:off x="3371500" y="1541170"/>
            <a:ext cx="8709436" cy="65195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108000" b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異なる</a:t>
            </a:r>
            <a:r>
              <a:rPr kumimoji="1" lang="ja-JP" altLang="en-US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物質どうしをこすり合わせると起こる。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25631CC-E7D1-46E5-9ECC-77163F590444}"/>
              </a:ext>
            </a:extLst>
          </p:cNvPr>
          <p:cNvCxnSpPr>
            <a:cxnSpLocks/>
          </p:cNvCxnSpPr>
          <p:nvPr/>
        </p:nvCxnSpPr>
        <p:spPr>
          <a:xfrm flipH="1">
            <a:off x="7024255" y="1064082"/>
            <a:ext cx="401782" cy="477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EA4F283-0C69-4695-B836-ED4CC58AC559}"/>
              </a:ext>
            </a:extLst>
          </p:cNvPr>
          <p:cNvSpPr/>
          <p:nvPr/>
        </p:nvSpPr>
        <p:spPr>
          <a:xfrm>
            <a:off x="0" y="2679564"/>
            <a:ext cx="7515199" cy="711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・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帯電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…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静電気を帯びること</a:t>
            </a:r>
            <a:endParaRPr kumimoji="1" lang="ja-JP" altLang="en-US" sz="4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205C897-636C-45A6-90D9-D44D3AD34D9B}"/>
              </a:ext>
            </a:extLst>
          </p:cNvPr>
          <p:cNvSpPr/>
          <p:nvPr/>
        </p:nvSpPr>
        <p:spPr>
          <a:xfrm>
            <a:off x="3482564" y="3343162"/>
            <a:ext cx="6494085" cy="651955"/>
          </a:xfrm>
          <a:prstGeom prst="rect">
            <a:avLst/>
          </a:prstGeom>
          <a:ln w="28575">
            <a:noFill/>
          </a:ln>
        </p:spPr>
        <p:txBody>
          <a:bodyPr wrap="none" tIns="108000" bIns="3600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ja-JP" altLang="en-US" sz="36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－の電気が多いと</a:t>
            </a:r>
            <a:r>
              <a:rPr kumimoji="1" lang="ja-JP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ーに帯電した</a:t>
            </a:r>
            <a:r>
              <a:rPr kumimoji="1" lang="ja-JP" altLang="en-US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C291391-B83B-43CA-9990-15888197219D}"/>
              </a:ext>
            </a:extLst>
          </p:cNvPr>
          <p:cNvSpPr/>
          <p:nvPr/>
        </p:nvSpPr>
        <p:spPr>
          <a:xfrm>
            <a:off x="3482564" y="3995117"/>
            <a:ext cx="6494085" cy="651955"/>
          </a:xfrm>
          <a:prstGeom prst="rect">
            <a:avLst/>
          </a:prstGeom>
          <a:ln w="28575">
            <a:noFill/>
          </a:ln>
        </p:spPr>
        <p:txBody>
          <a:bodyPr wrap="none" tIns="108000" bIns="3600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altLang="ja-JP" sz="36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+</a:t>
            </a:r>
            <a:r>
              <a:rPr lang="ja-JP" altLang="en-US" sz="36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の電気が多いと</a:t>
            </a:r>
            <a:r>
              <a:rPr kumimoji="1" lang="en-US" altLang="ja-JP" sz="3600" b="0" i="0" strike="noStrike" kern="1200" cap="none" spc="0" normalizeH="0" baseline="0" noProof="0" dirty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+</a:t>
            </a:r>
            <a:r>
              <a:rPr kumimoji="1" lang="ja-JP" altLang="en-US" sz="3600" b="0" i="0" strike="noStrike" kern="1200" cap="none" spc="0" normalizeH="0" baseline="0" noProof="0" dirty="0">
                <a:ln>
                  <a:noFill/>
                </a:ln>
                <a:solidFill>
                  <a:srgbClr val="FF3F3F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に帯電した</a:t>
            </a:r>
            <a:r>
              <a:rPr kumimoji="1" lang="ja-JP" altLang="en-US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C11DE9-1323-4F3F-82A7-5303DD1F8629}"/>
              </a:ext>
            </a:extLst>
          </p:cNvPr>
          <p:cNvSpPr/>
          <p:nvPr/>
        </p:nvSpPr>
        <p:spPr>
          <a:xfrm>
            <a:off x="-1" y="5133512"/>
            <a:ext cx="9809096" cy="1320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・ 同じ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電気を帯びた物質どうしは 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反発し合う。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・異なる</a:t>
            </a:r>
            <a:r>
              <a:rPr lang="ja-JP" altLang="en-US" sz="4400" dirty="0">
                <a:solidFill>
                  <a:srgbClr val="FF4B4B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電気を帯びた物質どうしは </a:t>
            </a:r>
            <a:r>
              <a:rPr lang="ja-JP" altLang="en-US" sz="4400" dirty="0">
                <a:solidFill>
                  <a:srgbClr val="FF4B4B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引き合う。</a:t>
            </a:r>
            <a:endParaRPr lang="en-US" altLang="ja-JP" sz="4400" dirty="0">
              <a:solidFill>
                <a:srgbClr val="FF4B4B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四角形: メモ 23">
            <a:extLst>
              <a:ext uri="{FF2B5EF4-FFF2-40B4-BE49-F238E27FC236}">
                <a16:creationId xmlns:a16="http://schemas.microsoft.com/office/drawing/2014/main" id="{9F8996BF-E8EA-4AD5-8815-7D62F102BB36}"/>
              </a:ext>
            </a:extLst>
          </p:cNvPr>
          <p:cNvSpPr/>
          <p:nvPr/>
        </p:nvSpPr>
        <p:spPr>
          <a:xfrm>
            <a:off x="5029433" y="391133"/>
            <a:ext cx="2193488" cy="614335"/>
          </a:xfrm>
          <a:prstGeom prst="foldedCorner">
            <a:avLst>
              <a:gd name="adj" fmla="val 266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1DF42238-BF8D-4BC9-B11C-7806AD0987CA}"/>
              </a:ext>
            </a:extLst>
          </p:cNvPr>
          <p:cNvSpPr/>
          <p:nvPr/>
        </p:nvSpPr>
        <p:spPr>
          <a:xfrm>
            <a:off x="7496727" y="391132"/>
            <a:ext cx="1139274" cy="614335"/>
          </a:xfrm>
          <a:prstGeom prst="foldedCorner">
            <a:avLst>
              <a:gd name="adj" fmla="val 266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F534CCF3-E7F3-485E-A300-380C93DDCB23}"/>
              </a:ext>
            </a:extLst>
          </p:cNvPr>
          <p:cNvSpPr/>
          <p:nvPr/>
        </p:nvSpPr>
        <p:spPr>
          <a:xfrm>
            <a:off x="3454856" y="1559979"/>
            <a:ext cx="1264927" cy="614335"/>
          </a:xfrm>
          <a:prstGeom prst="foldedCorner">
            <a:avLst>
              <a:gd name="adj" fmla="val 266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四角形: メモ 14">
            <a:extLst>
              <a:ext uri="{FF2B5EF4-FFF2-40B4-BE49-F238E27FC236}">
                <a16:creationId xmlns:a16="http://schemas.microsoft.com/office/drawing/2014/main" id="{55755C05-8DEE-42A3-9F2A-AEFD0A95EDCF}"/>
              </a:ext>
            </a:extLst>
          </p:cNvPr>
          <p:cNvSpPr/>
          <p:nvPr/>
        </p:nvSpPr>
        <p:spPr>
          <a:xfrm>
            <a:off x="374528" y="2661092"/>
            <a:ext cx="1269544" cy="614335"/>
          </a:xfrm>
          <a:prstGeom prst="foldedCorner">
            <a:avLst>
              <a:gd name="adj" fmla="val 266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四角形: メモ 17">
            <a:extLst>
              <a:ext uri="{FF2B5EF4-FFF2-40B4-BE49-F238E27FC236}">
                <a16:creationId xmlns:a16="http://schemas.microsoft.com/office/drawing/2014/main" id="{C78374A6-DD65-49CA-8886-1F0391340C8B}"/>
              </a:ext>
            </a:extLst>
          </p:cNvPr>
          <p:cNvSpPr/>
          <p:nvPr/>
        </p:nvSpPr>
        <p:spPr>
          <a:xfrm>
            <a:off x="7024255" y="3429000"/>
            <a:ext cx="1787236" cy="531578"/>
          </a:xfrm>
          <a:prstGeom prst="foldedCorner">
            <a:avLst>
              <a:gd name="adj" fmla="val 266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四角形: メモ 19">
            <a:extLst>
              <a:ext uri="{FF2B5EF4-FFF2-40B4-BE49-F238E27FC236}">
                <a16:creationId xmlns:a16="http://schemas.microsoft.com/office/drawing/2014/main" id="{8BA676A2-AD7C-43D3-826A-4AFB2364CF48}"/>
              </a:ext>
            </a:extLst>
          </p:cNvPr>
          <p:cNvSpPr/>
          <p:nvPr/>
        </p:nvSpPr>
        <p:spPr>
          <a:xfrm>
            <a:off x="7024255" y="4017008"/>
            <a:ext cx="1722581" cy="531578"/>
          </a:xfrm>
          <a:prstGeom prst="foldedCorner">
            <a:avLst>
              <a:gd name="adj" fmla="val 266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四角形: メモ 21">
            <a:extLst>
              <a:ext uri="{FF2B5EF4-FFF2-40B4-BE49-F238E27FC236}">
                <a16:creationId xmlns:a16="http://schemas.microsoft.com/office/drawing/2014/main" id="{F52B3192-47F2-4015-8D97-49F793CB1EE2}"/>
              </a:ext>
            </a:extLst>
          </p:cNvPr>
          <p:cNvSpPr/>
          <p:nvPr/>
        </p:nvSpPr>
        <p:spPr>
          <a:xfrm>
            <a:off x="6861955" y="5703113"/>
            <a:ext cx="2254336" cy="614335"/>
          </a:xfrm>
          <a:prstGeom prst="foldedCorner">
            <a:avLst>
              <a:gd name="adj" fmla="val 266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四角形: メモ 24">
            <a:extLst>
              <a:ext uri="{FF2B5EF4-FFF2-40B4-BE49-F238E27FC236}">
                <a16:creationId xmlns:a16="http://schemas.microsoft.com/office/drawing/2014/main" id="{F754C20A-244E-445C-B7DA-E941767314BF}"/>
              </a:ext>
            </a:extLst>
          </p:cNvPr>
          <p:cNvSpPr/>
          <p:nvPr/>
        </p:nvSpPr>
        <p:spPr>
          <a:xfrm>
            <a:off x="6790705" y="5072646"/>
            <a:ext cx="2778168" cy="614335"/>
          </a:xfrm>
          <a:prstGeom prst="foldedCorner">
            <a:avLst>
              <a:gd name="adj" fmla="val 266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F1815E2-F1D1-4C72-AA16-D862AEEE7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534" y="5624697"/>
            <a:ext cx="2600351" cy="138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5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88"/>
    </mc:Choice>
    <mc:Fallback xmlns="">
      <p:transition spd="slow" advTm="302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  <p:bldP spid="14" grpId="0" animBg="1"/>
      <p:bldP spid="15" grpId="0" animBg="1"/>
      <p:bldP spid="18" grpId="0" animBg="1"/>
      <p:bldP spid="20" grpId="0" animBg="1"/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5AA9B-1C2D-4224-BE10-2ED29946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485292" cy="1325563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D6F56B-5703-4F3D-8A19-D4339C4B5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49" y="1415238"/>
            <a:ext cx="11665301" cy="4489296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  <a:defRPr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・静電気は</a:t>
            </a:r>
            <a:r>
              <a:rPr lang="ja-JP" altLang="en-US" sz="6000" dirty="0">
                <a:solidFill>
                  <a:srgbClr val="FF4B4B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「－の電気（電子）」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移動によって生じる。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spcBef>
                <a:spcPts val="3000"/>
              </a:spcBef>
              <a:buNone/>
              <a:defRPr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・同じ種類に帯電した物質は</a:t>
            </a:r>
            <a:r>
              <a:rPr lang="ja-JP" altLang="en-US" sz="6000" dirty="0">
                <a:solidFill>
                  <a:srgbClr val="FF4B4B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「反発し合う」</a:t>
            </a:r>
            <a:endParaRPr lang="en-US" altLang="ja-JP" sz="6000" dirty="0">
              <a:solidFill>
                <a:srgbClr val="FF4B4B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lvl="0" indent="0">
              <a:spcBef>
                <a:spcPts val="3000"/>
              </a:spcBef>
              <a:buNone/>
              <a:defRPr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・異なる種類に帯電した物質は</a:t>
            </a:r>
            <a:r>
              <a:rPr lang="ja-JP" altLang="en-US" sz="6000" dirty="0">
                <a:solidFill>
                  <a:srgbClr val="FF4B4B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「引き合う」</a:t>
            </a:r>
            <a:endParaRPr lang="en-US" altLang="ja-JP" sz="6000" dirty="0">
              <a:solidFill>
                <a:srgbClr val="FF4B4B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spcBef>
                <a:spcPts val="3000"/>
              </a:spcBef>
              <a:buNone/>
              <a:defRPr/>
            </a:pPr>
            <a:endParaRPr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267929"/>
      </p:ext>
    </p:extLst>
  </p:cSld>
  <p:clrMapOvr>
    <a:masterClrMapping/>
  </p:clrMapOvr>
  <p:transition spd="med" advTm="240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22.7|9.9|27.2|82.3|7.1|3|55.2|4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2|4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11203</TotalTime>
  <Words>135</Words>
  <Application>Microsoft Office PowerPoint</Application>
  <PresentationFormat>ワイド画面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HGS創英角ｺﾞｼｯｸUB</vt:lpstr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リクト</dc:creator>
  <cp:lastModifiedBy>リクト</cp:lastModifiedBy>
  <cp:revision>991</cp:revision>
  <dcterms:created xsi:type="dcterms:W3CDTF">2018-12-04T11:26:52Z</dcterms:created>
  <dcterms:modified xsi:type="dcterms:W3CDTF">2020-01-19T05:50:20Z</dcterms:modified>
</cp:coreProperties>
</file>